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406" r:id="rId3"/>
    <p:sldId id="408" r:id="rId4"/>
    <p:sldId id="410" r:id="rId5"/>
    <p:sldId id="260" r:id="rId6"/>
    <p:sldId id="288" r:id="rId7"/>
    <p:sldId id="261" r:id="rId8"/>
    <p:sldId id="269" r:id="rId9"/>
    <p:sldId id="318" r:id="rId10"/>
    <p:sldId id="321" r:id="rId11"/>
    <p:sldId id="322" r:id="rId12"/>
    <p:sldId id="270" r:id="rId13"/>
    <p:sldId id="271" r:id="rId14"/>
    <p:sldId id="323" r:id="rId15"/>
    <p:sldId id="324" r:id="rId16"/>
    <p:sldId id="319" r:id="rId17"/>
    <p:sldId id="386" r:id="rId18"/>
    <p:sldId id="391" r:id="rId19"/>
    <p:sldId id="394" r:id="rId20"/>
    <p:sldId id="363" r:id="rId21"/>
    <p:sldId id="279" r:id="rId22"/>
    <p:sldId id="273" r:id="rId23"/>
    <p:sldId id="277" r:id="rId24"/>
    <p:sldId id="338" r:id="rId25"/>
    <p:sldId id="340" r:id="rId26"/>
    <p:sldId id="342" r:id="rId27"/>
    <p:sldId id="341" r:id="rId28"/>
    <p:sldId id="399" r:id="rId29"/>
    <p:sldId id="402" r:id="rId30"/>
    <p:sldId id="405" r:id="rId31"/>
    <p:sldId id="403" r:id="rId32"/>
    <p:sldId id="4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7E3C4-3B0A-D928-3684-1237DC38E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8561D2-798C-3448-4D48-E1FDD019A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AB67E4-767E-4636-DE70-A7971C24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1D0805-86DC-85EC-A681-523A6E50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B728A-41B8-2EC5-049A-B7228092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388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0C4B2-9759-5BD8-390B-476028BE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E35317-3933-BC95-C6BF-2A5A6988A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3E73A1-394C-CBF1-5FD6-48583EFF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70FACD-2DDD-8747-A09F-B334FDA5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B12173-D916-79CA-0F3C-C9569266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987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D1FB42-23B6-8CA3-94C0-55A02359C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FD2010-3DC1-5813-9B5E-F88D1415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CD6DF1-8CC1-316E-4E6B-94166DA5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D9B523-A534-C655-A716-24570CE3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048D1C-2ED8-7F99-FECD-21BB398D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631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7DE32-4AB5-FDB7-2D68-3A584F75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904F85-301E-3851-03F0-79C42E3F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A3F77-5F45-616B-3D2A-01C73E5B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522542-681C-4A05-90C9-08511D39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0315CC-49B4-CFA6-6C14-D61D1D15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466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BAFCF-EAD7-7667-887E-34CCF7DF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B9C835-4221-0B59-976F-BA706197A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97321-C63E-3C6C-AC77-1E59D696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5D725E-7A6C-FB77-9B09-CFE57275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1C0CAD-10BE-285A-72BD-6F8A9967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796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314A4E-38C0-FAE4-3553-09A0655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F0BBBD-E0D4-B06C-4636-85FFA0835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A2B36D-2FD1-DC90-44D9-515104CF6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F3B8A3-2A00-8F8E-2613-7CFDF596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251A2E-D99A-FB9C-5DA5-873847F5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A4D0C3-2561-8A99-FE15-B8F0CD7C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809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C1D8E-BC33-378E-8E8B-CB1438D9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2B062E-3BCD-B039-9E44-45C5FC029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71A57-3440-5B82-3837-DF8A20AD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C8A360E-9399-DC74-57D2-E922007BC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8E592B-453B-C74F-1969-8FC61CE45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CECFBB5-F86B-C67F-BA37-0E92A057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751EC1-B379-94A8-DA58-CB0874A4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035BAE-E313-0D7E-A467-EBF09886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C0D34-16BA-B690-8839-C8B740AE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1908BE-3504-8F59-C27A-360F0C27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6744F1-C5F3-44FB-958B-AF8AF746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10494-1A16-DEA5-863B-775CE008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521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0D5868-33C6-06D8-85FD-9E272ED4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2649DE-5277-6123-8182-3CD585C5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D0E1BA-AFC5-B116-042A-52C0EB3A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2632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07AA6-86CE-2668-33D9-41051007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9AEDCB-9C1A-7688-453F-6D5DD729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C8E1CB-9114-4350-78B1-8DE13C164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14027B-32E3-D08A-5C44-89FE1D06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ACBFE3-49CB-8621-226F-B4EC83CE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F49277-7678-83C8-AF98-B1865DF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7071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DC21F-F133-B813-5E44-6BE58798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EC5ACF-D0C6-CC82-D39F-F82E632E4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38B6CB-7293-2914-1276-3F0152B78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0C35E0-274B-E312-FD15-46096386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089C2B-8C88-3074-98F0-59B898E9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065D91-51C7-29F9-DEC9-2501C3D7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366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98740AA-5FE2-0F22-780A-A7747581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0875C3-C4FB-8F42-6221-F224E7C45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8368D3-8BE7-1443-A338-7B3F8F776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6EC5-D25A-49B2-ABE5-5220F6A6E066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18702F-6DED-E261-1ABA-24145FF8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E06A24-43ED-970F-838F-BFFD0D174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AC85-1236-4D38-8618-B38D9F30AE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508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DC58CAB-57B0-4A8C-F4C3-A28F12AD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Cavity Varnishes, Liners and Bases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DEPARTMENT OF CONSERVATIVE DENTISTRY AND ENDODONTICS</a:t>
            </a:r>
            <a:endParaRPr lang="en-IN" sz="2800" dirty="0"/>
          </a:p>
        </p:txBody>
      </p:sp>
      <p:sp>
        <p:nvSpPr>
          <p:cNvPr id="13315" name="Title 2">
            <a:extLst>
              <a:ext uri="{FF2B5EF4-FFF2-40B4-BE49-F238E27FC236}">
                <a16:creationId xmlns="" xmlns:a16="http://schemas.microsoft.com/office/drawing/2014/main" id="{6BBD1769-5E01-DDF6-8AA7-E8F4815F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885" y="828368"/>
            <a:ext cx="5952067" cy="1752600"/>
          </a:xfrm>
        </p:spPr>
        <p:txBody>
          <a:bodyPr>
            <a:noAutofit/>
          </a:bodyPr>
          <a:lstStyle/>
          <a:p>
            <a:r>
              <a:rPr lang="en-US" altLang="en-US" sz="4000" b="1" dirty="0"/>
              <a:t>RUNGTA COLLEGE OF DENTAL SCIENCES AND RESEARCH</a:t>
            </a:r>
            <a:endParaRPr lang="en-IN" altLang="en-US" sz="4000" b="1" dirty="0"/>
          </a:p>
        </p:txBody>
      </p:sp>
      <p:pic>
        <p:nvPicPr>
          <p:cNvPr id="13316" name="Picture 3">
            <a:extLst>
              <a:ext uri="{FF2B5EF4-FFF2-40B4-BE49-F238E27FC236}">
                <a16:creationId xmlns="" xmlns:a16="http://schemas.microsoft.com/office/drawing/2014/main" id="{052D7DFD-94A1-D8D7-1CD3-C349889E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3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7AFF3A-E6A0-7B40-7B72-E23A6BCF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F8FE93-B872-B618-6E76-D67EB3DC4E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Reduces leakage around the margins and walls of metallic restorations, this minimizes post operative sensitivity.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Varnishes have low solubility.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8CCE09-3653-D126-5608-5C12582B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BABAB0-0827-4AF0-0376-43D7EA0EC9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Reduce but do not prevent passage of constituents of phosphoric acid cements into underlying dentin.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Neither possess mechanical strength nor provide thermal insulation.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do not bind to tooth structure.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="" xmlns:a16="http://schemas.microsoft.com/office/drawing/2014/main" id="{FEB209D3-A091-35AD-A67E-E9D128FA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 LINERS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="" xmlns:a16="http://schemas.microsoft.com/office/drawing/2014/main" id="{E32FA979-2F5C-427A-DD80-CA3902B764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Suspensions of calcium hydroxide in an organic liquid such as methyl ethyl ketone or ethyl alcohol or in aqueous solution of methyl cellulose.</a:t>
            </a:r>
          </a:p>
          <a:p>
            <a:pPr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Liners may also contain acrylic polymer beads or barium sulfate.</a:t>
            </a:r>
          </a:p>
          <a:p>
            <a:pPr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Fluoride compounds like calcium monofluorophosphate have been added to some liners.</a:t>
            </a:r>
          </a:p>
          <a:p>
            <a:pPr>
              <a:buFontTx/>
              <a:buChar char="-"/>
            </a:pPr>
            <a:endParaRPr lang="en-US" altLang="en-US"/>
          </a:p>
          <a:p>
            <a:pPr>
              <a:buFontTx/>
              <a:buChar char="-"/>
            </a:pPr>
            <a:endParaRPr lang="en-US" altLang="en-US"/>
          </a:p>
          <a:p>
            <a:pPr>
              <a:buFontTx/>
              <a:buChar char="-"/>
            </a:pPr>
            <a:endParaRPr lang="en-US" altLang="en-US"/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AD24C-7627-296C-28DA-2F0BF924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="" xmlns:a16="http://schemas.microsoft.com/office/drawing/2014/main" id="{4D7EB559-AEF2-7DD1-81D6-DFC56DBD67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Method of application: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Cavity liners are fluid in consistency and are easily painted over dentinal surfaces. The solvents evaporate to leave a thin film residue that protects the underlying pulp.</a:t>
            </a:r>
          </a:p>
          <a:p>
            <a:pPr>
              <a:buFontTx/>
              <a:buChar char="-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683EA-471D-B66E-BB79-88FDF547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8A899-9763-93E9-FD52-E130C17829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>
              <a:defRPr/>
            </a:pP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Calcium hydroxide liners -lining deep cavities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Direct and indirect pulp capping agents- Calcium hydroxide liners.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ZOE liners in deep cavity to retard penetration of acids.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E320D-C7C2-5FA9-B18C-372C0FC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95EE0C-F58B-F8B3-3507-68BA57F9D8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>
              <a:defRPr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Calcium hydroxide liners not used on margins of restorations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ZOE liners not used under composite restorations.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7BCA9-88E6-0C73-3E1A-BC7F640E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561673-1860-B4D4-1126-57B791BEDF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Calcium hydroxide liners- dentin bridge formation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ZOE  sedative effect on pulp.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Fluorides can be added to liners</a:t>
            </a:r>
          </a:p>
          <a:p>
            <a:pPr marL="514350" indent="-51435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Calcium hydroxide liners are soluble.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Low tensile and compressive strengths.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DSC02944.JPG">
            <a:extLst>
              <a:ext uri="{FF2B5EF4-FFF2-40B4-BE49-F238E27FC236}">
                <a16:creationId xmlns="" xmlns:a16="http://schemas.microsoft.com/office/drawing/2014/main" id="{E64D5D0F-6FE5-6159-BF31-1F3EB88B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381001"/>
            <a:ext cx="4957763" cy="33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CBCB79C1-DEB3-8CA9-5E91-7C17F60B2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1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Dycal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Type of Cement : Calcium Hydroxide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Mixing Ratio : Base : Catalyst 1.17g : 1.0g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: Vital pulp capping, pulp protection liners under  restorative materials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Mixing Time : 10 sec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Working Time : 2 mins 20 sec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Setting Time : 2.5 to 3.5 mins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DSC_0146.JPG">
            <a:extLst>
              <a:ext uri="{FF2B5EF4-FFF2-40B4-BE49-F238E27FC236}">
                <a16:creationId xmlns="" xmlns:a16="http://schemas.microsoft.com/office/drawing/2014/main" id="{C7D74D52-91A7-ACF9-0029-FDCC9CD0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752601"/>
            <a:ext cx="8583613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2">
            <a:extLst>
              <a:ext uri="{FF2B5EF4-FFF2-40B4-BE49-F238E27FC236}">
                <a16:creationId xmlns="" xmlns:a16="http://schemas.microsoft.com/office/drawing/2014/main" id="{7E8D7A66-EED6-0DFF-EEB2-FA4B8347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060"/>
                </a:solidFill>
              </a:rPr>
              <a:t>Manipulation –materials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50.JPG">
            <a:extLst>
              <a:ext uri="{FF2B5EF4-FFF2-40B4-BE49-F238E27FC236}">
                <a16:creationId xmlns="" xmlns:a16="http://schemas.microsoft.com/office/drawing/2014/main" id="{DEE7FCD9-7C92-F530-FBF8-EE3D631F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3048000" cy="298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SC_0151.JPG">
            <a:extLst>
              <a:ext uri="{FF2B5EF4-FFF2-40B4-BE49-F238E27FC236}">
                <a16:creationId xmlns="" xmlns:a16="http://schemas.microsoft.com/office/drawing/2014/main" id="{CFF14995-FE7D-139A-FB5C-C53BD049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304801"/>
            <a:ext cx="3336925" cy="3052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SC_0152.JPG">
            <a:extLst>
              <a:ext uri="{FF2B5EF4-FFF2-40B4-BE49-F238E27FC236}">
                <a16:creationId xmlns="" xmlns:a16="http://schemas.microsoft.com/office/drawing/2014/main" id="{8028EB58-C9F7-8D5E-E27C-1FD19B1E3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1" y="3657600"/>
            <a:ext cx="331311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="" xmlns:a16="http://schemas.microsoft.com/office/drawing/2014/main" id="{93157780-5A51-1476-63E6-127D7E8EF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021BCB1C-DDE2-A7E9-0AFC-C839FF6F9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1800" dirty="0"/>
          </a:p>
          <a:p>
            <a:pPr>
              <a:defRPr/>
            </a:pP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950D205-CE92-5338-A0ED-072827F12BDF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514600"/>
          <a:ext cx="8305800" cy="37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Definitions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Classifications of liners and bases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="" xmlns:a16="http://schemas.microsoft.com/office/drawing/2014/main" id="{3CFCE525-53F4-6ECC-A152-F29840D9E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609601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application</a:t>
            </a:r>
            <a:b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6" name="Content Placeholder 5" descr="DSC03040.JPG">
            <a:extLst>
              <a:ext uri="{FF2B5EF4-FFF2-40B4-BE49-F238E27FC236}">
                <a16:creationId xmlns="" xmlns:a16="http://schemas.microsoft.com/office/drawing/2014/main" id="{2CB12ABF-A3A7-2FA6-16D2-6C6A4E357D5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477001" y="1066800"/>
            <a:ext cx="3700463" cy="3551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DSC03039.JPG">
            <a:extLst>
              <a:ext uri="{FF2B5EF4-FFF2-40B4-BE49-F238E27FC236}">
                <a16:creationId xmlns="" xmlns:a16="http://schemas.microsoft.com/office/drawing/2014/main" id="{71B818BF-3974-D8FC-D48C-A6CFE4D1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0" y="990601"/>
            <a:ext cx="3505200" cy="220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3041.JPG">
            <a:extLst>
              <a:ext uri="{FF2B5EF4-FFF2-40B4-BE49-F238E27FC236}">
                <a16:creationId xmlns="" xmlns:a16="http://schemas.microsoft.com/office/drawing/2014/main" id="{647240C7-AABF-A841-DA4B-D5EC43FBA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429000"/>
            <a:ext cx="2844800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391E8-E00A-11F2-8023-4DD4E833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CEMENT BASE</a:t>
            </a:r>
            <a:endParaRPr lang="en-US" b="1" dirty="0"/>
          </a:p>
        </p:txBody>
      </p:sp>
      <p:sp>
        <p:nvSpPr>
          <p:cNvPr id="48131" name="Content Placeholder 3">
            <a:extLst>
              <a:ext uri="{FF2B5EF4-FFF2-40B4-BE49-F238E27FC236}">
                <a16:creationId xmlns="" xmlns:a16="http://schemas.microsoft.com/office/drawing/2014/main" id="{433B1190-2783-92DE-62F9-7EAA39A702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504238" cy="45720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Thickness- 1 to 2mm.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Provide thermal protection, mechanical support and pulp medication.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They form seats which help distribute stresses laterally, away from underlying weaker structures.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="" xmlns:a16="http://schemas.microsoft.com/office/drawing/2014/main" id="{BDFB3F56-E336-CF8B-DCC5-C599199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 BASE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="" xmlns:a16="http://schemas.microsoft.com/office/drawing/2014/main" id="{739570BE-1FC3-6189-362A-0DEBD3D8B5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Types: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High strength bases:</a:t>
            </a:r>
          </a:p>
          <a:p>
            <a:pPr marL="514350" indent="-514350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Resist occlusal forces and condensation forces along with thermal protection. They have high modulus of elasticity.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Zinc phosphate,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Zinc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polycarboxylate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Glass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ionomer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Reinforced ZOE cements.</a:t>
            </a:r>
          </a:p>
          <a:p>
            <a:pPr marL="514350" indent="-514350">
              <a:buFont typeface="+mj-lt"/>
              <a:buAutoNum type="alphaLcParenR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AB69A-2D31-9FB3-A47C-F027E987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5" name="Content Placeholder 3">
            <a:extLst>
              <a:ext uri="{FF2B5EF4-FFF2-40B4-BE49-F238E27FC236}">
                <a16:creationId xmlns="" xmlns:a16="http://schemas.microsoft.com/office/drawing/2014/main" id="{966520D4-FDFD-00D2-9F1F-C6E1DB132D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buSzPct val="136000"/>
              <a:buFont typeface="Wingdings 2" panose="05020102010507070707" pitchFamily="18" charset="2"/>
              <a:buNone/>
              <a:defRPr/>
            </a:pPr>
            <a:r>
              <a:rPr lang="en-US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Low strength bases: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They have low modulus of elasticity hence do not resist condensation and occlusal forces effectively, but provide thermal insulation.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Calcium hydroxide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Zinc oxide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eugenol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="" xmlns:a16="http://schemas.microsoft.com/office/drawing/2014/main" id="{4B9C8459-ED51-C766-7C42-884C29E3E2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4600" y="228601"/>
            <a:ext cx="7772400" cy="63976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Bases: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A90723BB-8846-9026-2B2F-8D5E79BD2458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828800" y="914401"/>
          <a:ext cx="8534400" cy="54721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0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4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89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Material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Composition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528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Zinc phosphate</a:t>
                      </a:r>
                    </a:p>
                  </a:txBody>
                  <a:tcPr marL="83571" marR="83571"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Powder –zinc oxide(90%), magnesium oxide(10%)</a:t>
                      </a:r>
                    </a:p>
                    <a:p>
                      <a:pPr>
                        <a:buClr>
                          <a:schemeClr val="accent3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Liquid-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phosphoric acid, water,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alluminium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phosphate some times zinc phosphate(acid content 33+/_ 5wt%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704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Zinc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polycarboxylate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Powder- zinc oxide, magnesium oxide/stannic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oxide,bismuth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alluminium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 Stannous fluoride.</a:t>
                      </a:r>
                    </a:p>
                    <a:p>
                      <a:pPr>
                        <a:buClr>
                          <a:schemeClr val="accent3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Liquid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Polyacrylic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acid or copolymer of acrylic acid with other carboxylic acid such as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itaconic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acid.(acid concentration 32% to 42% by wt)</a:t>
                      </a:r>
                    </a:p>
                  </a:txBody>
                  <a:tcPr marL="83571" marR="8357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083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Glass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ionomer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Powder- calcium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fluroaluminosilicate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glass (SiO2, Al2O3, AlF3, CaF2,NaF,AlPO4)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lanthanium,barium,strontium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Liquid-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polyacrylic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acid in form of copolymer with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itaconic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maleic,or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tricarboxylic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acids, tartaric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acid,water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="" xmlns:a16="http://schemas.microsoft.com/office/drawing/2014/main" id="{F417770C-6493-B8BA-2D04-6E76DAF5E2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bases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B89802F-8795-A29F-E2FF-B7733B2FF13E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828800" y="990600"/>
          <a:ext cx="8534400" cy="54117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48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5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Material </a:t>
                      </a:r>
                    </a:p>
                  </a:txBody>
                  <a:tcPr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Composition 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34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Resin modified GIC (light cured)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Resin modified GIC(self cured)</a:t>
                      </a:r>
                    </a:p>
                  </a:txBody>
                  <a:tcPr marL="83571" marR="8357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Powder:calcium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fluroaluminosilicate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glass ,chemical/and light activated initiators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Liquid: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polyacrylic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acid, water-soluble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methacrylate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monomer,water,activator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.  Or two pastes.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Powder-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fluroalluminosilicate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glass,microencapsulated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potassium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persulfate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and ascorbic acid catalyst system.</a:t>
                      </a:r>
                    </a:p>
                    <a:p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Liquid – aq.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polycarboxylic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acid, HEMA, tartaric acid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48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Polymer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reinforced ZOE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Powder: zinc oxide,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polymethyl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methacrylate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Liquid:eugenol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71" marR="8357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299"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="" xmlns:a16="http://schemas.microsoft.com/office/drawing/2014/main" id="{42A877C7-3488-43A6-D8DB-D17B05BA0E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0" y="1"/>
            <a:ext cx="7772400" cy="7921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strength bases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0821F39-508B-9431-7A26-FE46EE686942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828800" y="990600"/>
          <a:ext cx="8534400" cy="4267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4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Material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Composition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648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Calcium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hyroxide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(self cured)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Calcium hydroxide (light cured)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Base paste-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calcium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tungsate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tribasic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calcium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phosphate,and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zinc oxide in glycol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salicylate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Catalyst paste- calcium hydroxide, zinc oxide and zinc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stearate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in ethylene toluene sulfonamide.</a:t>
                      </a:r>
                    </a:p>
                    <a:p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One paste- calcium hydroxide and barium sulfate in urethane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dimethacrylate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resin.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22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Zinc oxide-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Eugenol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(type III)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Powder- zinc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oxide,white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rosin,zinc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stearate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zinc acetate</a:t>
                      </a:r>
                    </a:p>
                    <a:p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Liquid-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Eugenol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Olive oil.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="" xmlns:a16="http://schemas.microsoft.com/office/drawing/2014/main" id="{FED87B94-6031-71E7-E3A0-FF602CD063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2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Properties: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bases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283052F-EA78-F51D-8605-3C5E64BD207B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981200" y="1143000"/>
          <a:ext cx="8305800" cy="527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08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08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29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Material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Compressive strength (</a:t>
                      </a:r>
                      <a:r>
                        <a:rPr lang="en-US" sz="2000" dirty="0" err="1"/>
                        <a:t>MPa</a:t>
                      </a:r>
                      <a:r>
                        <a:rPr lang="en-US" sz="2000" dirty="0"/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Tensile strength(</a:t>
                      </a:r>
                      <a:r>
                        <a:rPr lang="en-US" sz="1800" dirty="0" err="1"/>
                        <a:t>MPa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Modulus of elasticity(</a:t>
                      </a:r>
                      <a:r>
                        <a:rPr lang="en-US" sz="1800" dirty="0" err="1"/>
                        <a:t>GPa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9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Zinc phosphate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130-160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22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9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Zinc </a:t>
                      </a:r>
                      <a:r>
                        <a:rPr lang="en-US" sz="1800" dirty="0" err="1"/>
                        <a:t>polycarboxylate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80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9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Glass </a:t>
                      </a:r>
                      <a:r>
                        <a:rPr lang="en-US" sz="1800" dirty="0" err="1"/>
                        <a:t>ionomer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70-210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3.9-8.3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3.7-9.0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29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Resin modified GIC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150-200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20-40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8-20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585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Polymer reinforced ZOE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38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3.4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2.1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5EC7550-77A5-A941-5F95-02E4DD933482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2209800" y="1828801"/>
          <a:ext cx="7772400" cy="310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99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Material </a:t>
                      </a:r>
                    </a:p>
                  </a:txBody>
                  <a:tcPr marL="83571" marR="83571" marT="45670" marB="456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Compressive strength(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Tensile strength(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Elastic modulus(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Gpa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2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Calcium Hydroxide(light cured)</a:t>
                      </a:r>
                    </a:p>
                  </a:txBody>
                  <a:tcPr marL="83571" marR="83571" marT="45670" marB="456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2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Calcium hydroxide(self cured)</a:t>
                      </a:r>
                    </a:p>
                  </a:txBody>
                  <a:tcPr marL="83571" marR="83571" marT="45670" marB="456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12-26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Zinc oxide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eugenol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(type III)</a:t>
                      </a:r>
                    </a:p>
                  </a:txBody>
                  <a:tcPr marL="83571" marR="83571" marT="45670" marB="456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83571" marR="83571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25" name="Title 6">
            <a:extLst>
              <a:ext uri="{FF2B5EF4-FFF2-40B4-BE49-F238E27FC236}">
                <a16:creationId xmlns="" xmlns:a16="http://schemas.microsoft.com/office/drawing/2014/main" id="{3AD7B3AC-4660-8387-93FE-254F0029C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28601"/>
            <a:ext cx="8534400" cy="758825"/>
          </a:xfrm>
        </p:spPr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Properties :Low strength Bases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288B1-DD68-5C90-CA07-163CDDC3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Take </a:t>
            </a:r>
            <a:r>
              <a:rPr lang="en-US" b="1"/>
              <a:t>home message</a:t>
            </a:r>
            <a:endParaRPr lang="en-IN" b="1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="" xmlns:a16="http://schemas.microsoft.com/office/drawing/2014/main" id="{02270BA8-1C8F-6F80-2156-A5780A7C04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/>
              <a:t>It is important to protect pulp from chemical, electrical and thermal insults in order to avoid any post operative pain and complications.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 pulp protecting agent should also provide some medicative effect to the pulp.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Hence, understanding the properties and method of application of these agents is important.</a:t>
            </a:r>
          </a:p>
          <a:p>
            <a:pPr>
              <a:lnSpc>
                <a:spcPct val="150000"/>
              </a:lnSpc>
            </a:pPr>
            <a:endParaRPr lang="en-I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11338984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Definitions of  Cavity Varnish, Liner and Base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Pulp protection.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Classifications of liners and bases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Ideal requirements of liners and bases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7BFA45-87A8-BAA3-8E9B-82DDA6FC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QUESTIONS</a:t>
            </a:r>
            <a:endParaRPr lang="en-IN" b="1" dirty="0"/>
          </a:p>
        </p:txBody>
      </p:sp>
      <p:sp>
        <p:nvSpPr>
          <p:cNvPr id="59395" name="Content Placeholder 2">
            <a:extLst>
              <a:ext uri="{FF2B5EF4-FFF2-40B4-BE49-F238E27FC236}">
                <a16:creationId xmlns="" xmlns:a16="http://schemas.microsoft.com/office/drawing/2014/main" id="{8646360F-31FC-2F4A-3D21-CC52A8CDC5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/>
              <a:t>Define cavity varnish, liner and base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Classify cavity varnish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Classify cavity base</a:t>
            </a:r>
          </a:p>
          <a:p>
            <a:pPr>
              <a:lnSpc>
                <a:spcPct val="150000"/>
              </a:lnSpc>
            </a:pPr>
            <a:r>
              <a:rPr lang="en-US" altLang="en-US"/>
              <a:t>What is the importance of remaining dentin thickness (RDT)</a:t>
            </a:r>
          </a:p>
          <a:p>
            <a:pPr>
              <a:lnSpc>
                <a:spcPct val="150000"/>
              </a:lnSpc>
            </a:pPr>
            <a:r>
              <a:rPr lang="en-US" altLang="en-US"/>
              <a:t>Method of application of cavity varnish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Composition of dycal</a:t>
            </a:r>
            <a:endParaRPr lang="en-I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B3471-7CE8-B752-979E-7F1961D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REFERENCES</a:t>
            </a:r>
            <a:endParaRPr lang="en-IN" b="1" dirty="0"/>
          </a:p>
        </p:txBody>
      </p:sp>
      <p:sp>
        <p:nvSpPr>
          <p:cNvPr id="57347" name="Content Placeholder 2">
            <a:extLst>
              <a:ext uri="{FF2B5EF4-FFF2-40B4-BE49-F238E27FC236}">
                <a16:creationId xmlns="" xmlns:a16="http://schemas.microsoft.com/office/drawing/2014/main" id="{47B0AC5E-A9C7-EC9C-1A23-0F6FFF83A6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/>
              <a:t>Science Of Dental Materials -----By ANUSAVICE, Skinners.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Restorative Dentals Materials 11th Edition By Craig.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Operative Dentistry 2nd Edition By Summit, Robbins, Schwarts</a:t>
            </a:r>
            <a:endParaRPr lang="en-I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0442D6-4AE9-69CC-5B76-D8FFA350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SUGGESTED READING</a:t>
            </a:r>
            <a:endParaRPr lang="en-IN" b="1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="" xmlns:a16="http://schemas.microsoft.com/office/drawing/2014/main" id="{74492785-9957-F7D6-D482-825E1B1F8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/>
              <a:t>Science Of Dental Materials -----By ANUSAVICE, Skinners. 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Restorative Dentals Materials 11th Edition By Craig.</a:t>
            </a:r>
          </a:p>
          <a:p>
            <a:endParaRPr lang="en-I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02168" y="1527175"/>
            <a:ext cx="11485033" cy="4572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Cavity Varnish: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composition,  application, indication, contraindications,  advantages, disadvantages.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Cavity Liners: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composition, application, indications, contraindications , advantages, disadvantages.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Cavity Bases: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Types, composition, manipulation, method of application, indications , contraindications.</a:t>
            </a:r>
          </a:p>
          <a:p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Pulp protection procedures: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direct and indirect pulp capping.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17DB857B-6D6C-27D3-52A4-E029C944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Garamond" panose="02020404030301010803" pitchFamily="18" charset="0"/>
              </a:rPr>
              <a:t>CAVITY VARNISH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999239FE-2750-B0E7-CF74-6BE1A96B4A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- Natural gum- copal 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- Synthetic resin-nitrated cellulose,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- Solvents- chloroform, alcohol, acetone, benzene,   	toluene , ethyl acetate,  and amyl acetate.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- Medicinal agent- chlorobutanol , thymol ,and eugenol  	also have been added. 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7C869-43EA-C530-60D5-F795C645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="" xmlns:a16="http://schemas.microsoft.com/office/drawing/2014/main" id="{2C8A6722-4D04-2940-DC39-38E20631AB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7892" name="Picture 4" descr="Copalite® Complete Set. Cooley and Cooley dental products.">
            <a:extLst>
              <a:ext uri="{FF2B5EF4-FFF2-40B4-BE49-F238E27FC236}">
                <a16:creationId xmlns="" xmlns:a16="http://schemas.microsoft.com/office/drawing/2014/main" id="{96F56133-E4AF-EC55-2ED5-ADDE79A3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75574"/>
            <a:ext cx="5181600" cy="3129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="" xmlns:a16="http://schemas.microsoft.com/office/drawing/2014/main" id="{3BE44A97-D798-ABF3-D11E-2D0A7E5D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CAVITY VARNISH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="" xmlns:a16="http://schemas.microsoft.com/office/drawing/2014/main" id="{633F064F-10FD-6360-060E-764E74FC20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Method of application:</a:t>
            </a:r>
            <a:endParaRPr lang="en-US" altLang="en-US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Applied by using a small cotton pellets and cotton pliers or root canal reamers as carriers, camel’s hair brush or wire loop.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Several thin layers are applied.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Each layer is allowed to dry by gentle stream of air before applying another layer.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Two thin layers have been found to be more protective than one layer.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7B6F0D-FA63-B900-72CE-B03940B4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="" xmlns:a16="http://schemas.microsoft.com/office/drawing/2014/main" id="{74214F70-EF36-AE08-2544-A28DEFDFE0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Use on dentinal surfaces to minimize penetration of acid from zinc phosphate cements 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Used on enamel and dentinal walls to reduce the penetration of oral fluids around metallic restorations.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Varnish may be used as a surface coating over certain restorations to protect them from dehydration or contact with oral fluids.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E3A06-7E06-B059-EFB0-9642AC10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77493-9C17-1200-1BCF-B4A7D116BE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Composite restorations</a:t>
            </a:r>
          </a:p>
          <a:p>
            <a:pPr marL="571500" indent="-5715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GIC restorations.</a:t>
            </a:r>
          </a:p>
          <a:p>
            <a:pPr marL="571500" indent="-5715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Silicate cements-inhibit uptake of fluoride by enamel.</a:t>
            </a:r>
          </a:p>
          <a:p>
            <a:pPr marL="571500" indent="-571500">
              <a:buClr>
                <a:srgbClr val="002060"/>
              </a:buClr>
              <a:buFont typeface="+mj-lt"/>
              <a:buAutoNum type="arabi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1135</Words>
  <Application>Microsoft Office PowerPoint</Application>
  <PresentationFormat>Custom</PresentationFormat>
  <Paragraphs>256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RUNGTA COLLEGE OF DENTAL SCIENCES AND RESEARCH</vt:lpstr>
      <vt:lpstr>Specific learning Objectives </vt:lpstr>
      <vt:lpstr>Overview </vt:lpstr>
      <vt:lpstr>Slide 4</vt:lpstr>
      <vt:lpstr>CAVITY VARNISH</vt:lpstr>
      <vt:lpstr>Slide 6</vt:lpstr>
      <vt:lpstr>CAVITY VARNISH</vt:lpstr>
      <vt:lpstr>Slide 8</vt:lpstr>
      <vt:lpstr>Slide 9</vt:lpstr>
      <vt:lpstr>Slide 10</vt:lpstr>
      <vt:lpstr>Slide 11</vt:lpstr>
      <vt:lpstr>CAVITY LINERS</vt:lpstr>
      <vt:lpstr>Slide 13</vt:lpstr>
      <vt:lpstr>Slide 14</vt:lpstr>
      <vt:lpstr>Slide 15</vt:lpstr>
      <vt:lpstr>Slide 16</vt:lpstr>
      <vt:lpstr>Slide 17</vt:lpstr>
      <vt:lpstr>Manipulation –materials </vt:lpstr>
      <vt:lpstr>Slide 19</vt:lpstr>
      <vt:lpstr>Method of application </vt:lpstr>
      <vt:lpstr>CEMENT BASE</vt:lpstr>
      <vt:lpstr>CEMENT BASE</vt:lpstr>
      <vt:lpstr>Slide 23</vt:lpstr>
      <vt:lpstr>High Strength Bases:</vt:lpstr>
      <vt:lpstr>High strength bases</vt:lpstr>
      <vt:lpstr>Low strength bases</vt:lpstr>
      <vt:lpstr>Properties: High strength bases</vt:lpstr>
      <vt:lpstr>      Properties :Low strength Bases</vt:lpstr>
      <vt:lpstr>Take home message</vt:lpstr>
      <vt:lpstr>QUESTIONS</vt:lpstr>
      <vt:lpstr>REFERENCES</vt:lpstr>
      <vt:lpstr>SUGGESTED READING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dc:creator>shalvi wadighare</dc:creator>
  <cp:lastModifiedBy>test</cp:lastModifiedBy>
  <cp:revision>4</cp:revision>
  <dcterms:created xsi:type="dcterms:W3CDTF">2023-02-21T14:51:57Z</dcterms:created>
  <dcterms:modified xsi:type="dcterms:W3CDTF">2023-04-18T09:40:26Z</dcterms:modified>
</cp:coreProperties>
</file>